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5" r:id="rId2"/>
    <p:sldId id="266" r:id="rId3"/>
    <p:sldId id="267" r:id="rId4"/>
    <p:sldId id="256" r:id="rId5"/>
    <p:sldId id="284" r:id="rId6"/>
    <p:sldId id="258" r:id="rId7"/>
    <p:sldId id="283" r:id="rId8"/>
    <p:sldId id="282" r:id="rId9"/>
    <p:sldId id="281" r:id="rId10"/>
    <p:sldId id="280" r:id="rId11"/>
    <p:sldId id="279" r:id="rId12"/>
    <p:sldId id="287" r:id="rId13"/>
    <p:sldId id="288" r:id="rId14"/>
    <p:sldId id="286" r:id="rId15"/>
    <p:sldId id="285" r:id="rId16"/>
    <p:sldId id="278" r:id="rId17"/>
    <p:sldId id="277" r:id="rId18"/>
    <p:sldId id="261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6858000" type="screen4x3"/>
  <p:notesSz cx="6858000" cy="99472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1" autoAdjust="0"/>
    <p:restoredTop sz="89799" autoAdjust="0"/>
  </p:normalViewPr>
  <p:slideViewPr>
    <p:cSldViewPr snapToGrid="0">
      <p:cViewPr>
        <p:scale>
          <a:sx n="99" d="100"/>
          <a:sy n="99" d="100"/>
        </p:scale>
        <p:origin x="42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r">
              <a:defRPr sz="1300"/>
            </a:lvl1pPr>
          </a:lstStyle>
          <a:p>
            <a:fld id="{95F284F5-999A-4632-82B0-84C6079CF47B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7" tIns="48008" rIns="96017" bIns="4800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6017" tIns="48008" rIns="96017" bIns="48008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48185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r">
              <a:defRPr sz="1300"/>
            </a:lvl1pPr>
          </a:lstStyle>
          <a:p>
            <a:fld id="{1CCEC039-C6A6-485B-9255-24971B6AC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85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8291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596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EC039-C6A6-485B-9255-24971B6AC64E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12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648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573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527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495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509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43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742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554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102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410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9473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54932-618B-4B1E-8DD6-B77BEF721D72}" type="datetimeFigureOut">
              <a:rPr lang="zh-TW" altLang="en-US" smtClean="0"/>
              <a:pPr/>
              <a:t>2020/6/22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0DCA-805A-411D-81D6-D384DE081B1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03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flipV="1">
            <a:off x="4733330" y="3721910"/>
            <a:ext cx="356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可放多張照明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辦理輔導農村青少年作業組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園藝療癒作業組、綠色環保小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尖兵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..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等作業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組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次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/240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人</a:t>
            </a: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青少年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442338" y="4403478"/>
            <a:ext cx="3012141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透過農業食衣住行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育樂各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方面來體驗做中學，學中做活動，使其從學習中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成長，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知道要環保的議題是和我們要切身的關係，學習親近及愛護土地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及農業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，落實農業生產到生活的連貫性。</a:t>
            </a:r>
          </a:p>
          <a:p>
            <a:pPr>
              <a:lnSpc>
                <a:spcPts val="1900"/>
              </a:lnSpc>
            </a:pP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作業組活動將與學校、青年農民、蔬菜產銷班班員及家政班員志工團隊配合。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7" name="Picture 3" descr="F:\IMG_2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30" y="3109677"/>
            <a:ext cx="2288502" cy="175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IMG_E1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30" y="1201314"/>
            <a:ext cx="2059805" cy="15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2931624"/>
            <a:ext cx="2059805" cy="173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F:\IMG_E23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4772929"/>
            <a:ext cx="2059805" cy="15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:\IMG_23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31369" y="4878805"/>
            <a:ext cx="2087363" cy="15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IMG_23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30" y="1125573"/>
            <a:ext cx="2288501" cy="16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4061863" y="2798029"/>
            <a:ext cx="2356869" cy="2462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園藝療癒作業組</a:t>
            </a:r>
            <a:r>
              <a:rPr lang="en-US" altLang="zh-TW" sz="1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認識花草與植栽</a:t>
            </a:r>
            <a:endParaRPr lang="zh-TW" altLang="en-US" sz="1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552725" y="2748327"/>
            <a:ext cx="2356869" cy="2462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食在安心作業</a:t>
            </a:r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en-US" altLang="zh-TW" sz="1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認識在地食材</a:t>
            </a:r>
            <a:endParaRPr lang="zh-TW" altLang="en-US" sz="1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535611" y="4542399"/>
            <a:ext cx="2356869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1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1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四健會</a:t>
            </a:r>
            <a:endParaRPr lang="zh-TW" altLang="en-US" sz="1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573051" y="6301312"/>
            <a:ext cx="2356869" cy="24622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000" dirty="0">
                <a:solidFill>
                  <a:srgbClr val="FF0000"/>
                </a:solidFill>
                <a:latin typeface="+mj-ea"/>
                <a:ea typeface="+mj-ea"/>
              </a:rPr>
              <a:t>綠色環保小尖兵</a:t>
            </a:r>
            <a:r>
              <a:rPr lang="zh-TW" altLang="en-US" sz="1000" dirty="0" smtClean="0">
                <a:solidFill>
                  <a:srgbClr val="FF0000"/>
                </a:solidFill>
                <a:latin typeface="+mj-ea"/>
                <a:ea typeface="+mj-ea"/>
              </a:rPr>
              <a:t>作業</a:t>
            </a:r>
            <a:r>
              <a:rPr lang="zh-TW" altLang="en-US" sz="1000" dirty="0">
                <a:solidFill>
                  <a:srgbClr val="FF0000"/>
                </a:solidFill>
                <a:latin typeface="+mj-ea"/>
                <a:ea typeface="+mj-ea"/>
              </a:rPr>
              <a:t>組</a:t>
            </a:r>
            <a:r>
              <a:rPr lang="en-US" altLang="zh-TW" sz="1000" dirty="0" smtClean="0">
                <a:solidFill>
                  <a:srgbClr val="FF0000"/>
                </a:solidFill>
                <a:latin typeface="+mj-ea"/>
                <a:ea typeface="+mj-ea"/>
              </a:rPr>
              <a:t>-</a:t>
            </a:r>
            <a:r>
              <a:rPr lang="zh-TW" altLang="en-US" sz="1000" dirty="0" smtClean="0">
                <a:solidFill>
                  <a:srgbClr val="FF0000"/>
                </a:solidFill>
                <a:latin typeface="+mj-ea"/>
                <a:ea typeface="+mj-ea"/>
              </a:rPr>
              <a:t>環保意識</a:t>
            </a:r>
            <a:endParaRPr lang="zh-TW" altLang="en-US" sz="1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27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7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" y="1999684"/>
            <a:ext cx="3944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志願服務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活動：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人次 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1600" kern="9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辦理園藝療癒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-1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農業志工聯合走讀體驗行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三生農業</a:t>
            </a:r>
            <a:endParaRPr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-1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C:\Users\user\Desktop\108年度照片\4月17.18標竿照片\DSC_1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74" y="1073524"/>
            <a:ext cx="2404508" cy="21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4048074" y="6107098"/>
            <a:ext cx="2370657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園藝療癒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多肉植物盆栽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DIY—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何麗華老師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--9.5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601154" y="6077959"/>
            <a:ext cx="227363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園藝治療與療癒花台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何麗華老師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—9.5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601154" y="3317516"/>
            <a:ext cx="232084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參訪金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勇蕃茄休閒農場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108.4/17.18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944984" y="3330622"/>
            <a:ext cx="2507598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參訪金勇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DIY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休閒農場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108.4/17.18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2" name="Picture 4" descr="C:\Users\user\Desktop\108年度照片\4月17.18標竿照片\FB_IMG_1555811238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639" y="1060458"/>
            <a:ext cx="2303146" cy="215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108年度照片\9月5日園藝療癒\line_2392932931538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54" y="3722317"/>
            <a:ext cx="2182677" cy="22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108年度照片\9月5日園藝療癒\DSC_21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57" y="3722317"/>
            <a:ext cx="2390474" cy="225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44419" y="4214280"/>
            <a:ext cx="37433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★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透過走讀體驗，邀請專家進行解說，</a:t>
            </a: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 實地探訪，手做體驗後讓志工突顯</a:t>
            </a: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 在地特色與發掘自我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專長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1600" dirty="0" smtClean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透過知覺間的相輔相成，成就一件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讓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大腦愉悅記憶的事」，而栽種香草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植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物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，能令人感受到「生命的成長與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期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待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」、「被需要的有用感」，也是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植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物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帶領我們認識世界的一種路徑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。接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收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綠色療癒力。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375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8</a:t>
              </a: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77002" y="1999684"/>
            <a:ext cx="4302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志願服務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活動：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人次 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1600" kern="9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辦理食物日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-1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場、記者會－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lang="zh-TW" altLang="en-US" sz="1400" kern="900" dirty="0" smtClean="0">
                <a:latin typeface="標楷體" pitchFamily="65" charset="-120"/>
                <a:ea typeface="標楷體" pitchFamily="65" charset="-120"/>
              </a:rPr>
              <a:t>   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49780" y="4041531"/>
            <a:ext cx="3719671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結合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青農與社區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、辦理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從產地到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餐桌、飲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食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大小事研習，了解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在地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食材特色及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推動三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要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一不要」口訣，第一要「在地食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材當季」，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第二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要「揪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人共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食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快樂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吃」，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第三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要「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原型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食物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真好吃」，第四是「不要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浪費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食物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適量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吃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」。也就是在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地、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共食、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原型烹調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珍惜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食物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、不浪費、不過量。要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牢記吃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在地、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吃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當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季、吃原型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、共享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食物、不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浪費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等原則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發揮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班員所長回饋社會，幫助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弱勢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團體並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可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增加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家政能見度</a:t>
            </a:r>
            <a:endParaRPr lang="en-US" altLang="zh-TW" sz="1400" dirty="0" smtClean="0"/>
          </a:p>
        </p:txBody>
      </p:sp>
      <p:sp>
        <p:nvSpPr>
          <p:cNvPr id="19" name="文字方塊 18"/>
          <p:cNvSpPr txBox="1"/>
          <p:nvPr/>
        </p:nvSpPr>
        <p:spPr>
          <a:xfrm>
            <a:off x="4069450" y="3210895"/>
            <a:ext cx="2183215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食物日義賣便當記者會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</a:p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縣政府廣場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10.7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471305" y="3210895"/>
            <a:ext cx="234543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食物日義賣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便當所得捐贈敏道家園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460697" y="6140702"/>
            <a:ext cx="235604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農業志工製作</a:t>
            </a:r>
          </a:p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食物日義賣便當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10.15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4069451" y="6163486"/>
            <a:ext cx="225059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</a:t>
            </a:r>
          </a:p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食物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日義賣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便當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10.15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 descr="C:\Users\user\Desktop\108年度照片\10月15日食物日\DSC_2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35" y="1086892"/>
            <a:ext cx="2267806" cy="20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108年度照片\10月15日食物日\DSC_2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37" y="3788410"/>
            <a:ext cx="2267804" cy="235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108年度照片\10月15日食物日\DSC_25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31" y="3788409"/>
            <a:ext cx="2398010" cy="235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08年度照片\10月15日食物日\15742261242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97" y="1078388"/>
            <a:ext cx="2356044" cy="205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807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9.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6003" y="1999684"/>
            <a:ext cx="40994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志願服務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活動：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人次 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1600" kern="9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公益活動</a:t>
            </a:r>
            <a:r>
              <a:rPr lang="en-US" altLang="zh-TW" sz="1600" kern="9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★訪視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400" kern="900" dirty="0" smtClean="0">
                <a:latin typeface="標楷體" pitchFamily="65" charset="-120"/>
                <a:ea typeface="標楷體" pitchFamily="65" charset="-120"/>
              </a:rPr>
              <a:t>    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49780" y="4214280"/>
            <a:ext cx="3546547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★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每年</a:t>
            </a: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農會的各項大型活動中機動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支</a:t>
            </a:r>
            <a:endParaRPr lang="en-US" altLang="zh-TW" sz="1600" kern="1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援農會</a:t>
            </a: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行銷推廣活動，工作繁雜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，</a:t>
            </a:r>
            <a:endParaRPr lang="en-US" altLang="zh-TW" sz="1600" kern="1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但</a:t>
            </a: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志工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媽媽</a:t>
            </a: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都會盡力配合，讓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農會</a:t>
            </a:r>
            <a:endParaRPr lang="en-US" altLang="zh-TW" sz="1600" kern="1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各項</a:t>
            </a: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事務皆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能順利</a:t>
            </a: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完成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。</a:t>
            </a:r>
            <a:endParaRPr lang="en-US" altLang="zh-TW" sz="1600" kern="1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★農業志工訪視獨居長者及受傷長輩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100910" y="3309353"/>
            <a:ext cx="231782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農業志工為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「愛出發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」義賣活動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大崙國小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4.27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551482" y="3309352"/>
            <a:ext cx="223994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工參加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22.23.29.30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縣府吃喝玩樂勁在嘉義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715294" y="6279201"/>
            <a:ext cx="1938000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農業志工訪視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-6.5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321741" y="6279202"/>
            <a:ext cx="1998300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農業志工訪視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-9.11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1" name="Picture 3" descr="C:\Users\user\Desktop\108年度照片\4月27日大崙國小義賣\DSC_1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71" y="1014437"/>
            <a:ext cx="2286360" cy="22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108年度照片\訪視\訪視\7月30日\15644747279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09" y="3986956"/>
            <a:ext cx="2317821" cy="21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108年度照片\訪視\訪視\9月11日\15682038930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164" y="4015993"/>
            <a:ext cx="2214261" cy="21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user\Desktop\108年度照片\6月22.23.29.30縣府吃喝玩樂勁在嘉義\DSC_12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421" y="1073525"/>
            <a:ext cx="2274004" cy="21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52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10.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6003" y="1999684"/>
            <a:ext cx="409948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志願服務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活動：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人次 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★在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地食材料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理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400" kern="900" dirty="0" smtClean="0">
                <a:latin typeface="標楷體" pitchFamily="65" charset="-120"/>
                <a:ea typeface="標楷體" pitchFamily="65" charset="-120"/>
              </a:rPr>
              <a:t>     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251520" y="4041531"/>
            <a:ext cx="364480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kern="100" dirty="0" smtClean="0">
                <a:ea typeface="標楷體"/>
                <a:cs typeface="Times New Roman"/>
              </a:rPr>
              <a:t>★</a:t>
            </a:r>
            <a:r>
              <a:rPr lang="zh-TW" altLang="en-US" sz="1400" kern="100" dirty="0" smtClean="0">
                <a:ea typeface="標楷體"/>
                <a:cs typeface="Times New Roman"/>
              </a:rPr>
              <a:t>希望</a:t>
            </a:r>
            <a:r>
              <a:rPr lang="zh-TW" altLang="en-US" sz="1400" kern="100" dirty="0">
                <a:ea typeface="標楷體"/>
                <a:cs typeface="Times New Roman"/>
              </a:rPr>
              <a:t>有效運用家政志工，並能透過</a:t>
            </a:r>
            <a:r>
              <a:rPr lang="zh-TW" altLang="en-US" sz="1400" kern="100" dirty="0" smtClean="0">
                <a:ea typeface="標楷體"/>
                <a:cs typeface="Times New Roman"/>
              </a:rPr>
              <a:t>他們的</a:t>
            </a:r>
            <a:endParaRPr lang="en-US" altLang="zh-TW" sz="1400" kern="100" dirty="0" smtClean="0">
              <a:ea typeface="標楷體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400" kern="100" dirty="0">
                <a:ea typeface="標楷體"/>
                <a:cs typeface="Times New Roman"/>
              </a:rPr>
              <a:t> </a:t>
            </a:r>
            <a:r>
              <a:rPr lang="zh-TW" altLang="en-US" sz="1400" kern="100" dirty="0" smtClean="0">
                <a:ea typeface="標楷體"/>
                <a:cs typeface="Times New Roman"/>
              </a:rPr>
              <a:t>    推廣</a:t>
            </a:r>
            <a:r>
              <a:rPr lang="zh-TW" altLang="en-US" sz="1400" kern="100" dirty="0">
                <a:ea typeface="標楷體"/>
                <a:cs typeface="Times New Roman"/>
              </a:rPr>
              <a:t>，能在最快的時間內學習到尋求</a:t>
            </a:r>
            <a:r>
              <a:rPr lang="zh-TW" altLang="en-US" sz="1400" kern="100" dirty="0" smtClean="0">
                <a:ea typeface="標楷體"/>
                <a:cs typeface="Times New Roman"/>
              </a:rPr>
              <a:t>各種</a:t>
            </a:r>
            <a:endParaRPr lang="en-US" altLang="zh-TW" sz="1400" kern="100" dirty="0" smtClean="0">
              <a:ea typeface="標楷體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400" kern="100" dirty="0">
                <a:ea typeface="標楷體"/>
                <a:cs typeface="Times New Roman"/>
              </a:rPr>
              <a:t> </a:t>
            </a:r>
            <a:r>
              <a:rPr lang="zh-TW" altLang="en-US" sz="1400" kern="100" dirty="0" smtClean="0">
                <a:ea typeface="標楷體"/>
                <a:cs typeface="Times New Roman"/>
              </a:rPr>
              <a:t>    資源</a:t>
            </a:r>
            <a:r>
              <a:rPr lang="zh-TW" altLang="en-US" sz="1400" kern="100" dirty="0">
                <a:ea typeface="標楷體"/>
                <a:cs typeface="Times New Roman"/>
              </a:rPr>
              <a:t>和力量幫助弱勢、凝聚力量，</a:t>
            </a:r>
            <a:r>
              <a:rPr lang="zh-TW" altLang="en-US" sz="1400" kern="100" dirty="0" smtClean="0">
                <a:ea typeface="標楷體"/>
                <a:cs typeface="Times New Roman"/>
              </a:rPr>
              <a:t>擴大農</a:t>
            </a:r>
            <a:endParaRPr lang="en-US" altLang="zh-TW" sz="1400" kern="100" dirty="0" smtClean="0">
              <a:ea typeface="標楷體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400" kern="100" dirty="0">
                <a:ea typeface="標楷體"/>
                <a:cs typeface="Times New Roman"/>
              </a:rPr>
              <a:t> </a:t>
            </a:r>
            <a:r>
              <a:rPr lang="zh-TW" altLang="en-US" sz="1400" kern="100" dirty="0" smtClean="0">
                <a:ea typeface="標楷體"/>
                <a:cs typeface="Times New Roman"/>
              </a:rPr>
              <a:t>    村</a:t>
            </a:r>
            <a:r>
              <a:rPr lang="zh-TW" altLang="en-US" sz="1400" kern="100" dirty="0">
                <a:ea typeface="標楷體"/>
                <a:cs typeface="Times New Roman"/>
              </a:rPr>
              <a:t>居民</a:t>
            </a:r>
            <a:r>
              <a:rPr lang="zh-TW" altLang="en-US" sz="1400" kern="100" dirty="0" smtClean="0">
                <a:ea typeface="標楷體"/>
                <a:cs typeface="Times New Roman"/>
              </a:rPr>
              <a:t>參與農業</a:t>
            </a:r>
            <a:r>
              <a:rPr lang="zh-TW" altLang="en-US" sz="1400" kern="100" dirty="0">
                <a:ea typeface="標楷體"/>
                <a:cs typeface="Times New Roman"/>
              </a:rPr>
              <a:t>活動並結合當地農村 </a:t>
            </a:r>
            <a:r>
              <a:rPr lang="zh-TW" altLang="en-US" sz="1400" kern="100" dirty="0" smtClean="0">
                <a:ea typeface="標楷體"/>
                <a:cs typeface="Times New Roman"/>
              </a:rPr>
              <a:t>生活</a:t>
            </a:r>
            <a:endParaRPr lang="en-US" altLang="zh-TW" sz="1400" kern="100" dirty="0" smtClean="0">
              <a:ea typeface="標楷體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400" kern="100" dirty="0">
                <a:ea typeface="標楷體"/>
                <a:cs typeface="Times New Roman"/>
              </a:rPr>
              <a:t> </a:t>
            </a:r>
            <a:r>
              <a:rPr lang="zh-TW" altLang="en-US" sz="1400" kern="100" dirty="0" smtClean="0">
                <a:ea typeface="標楷體"/>
                <a:cs typeface="Times New Roman"/>
              </a:rPr>
              <a:t>    文化</a:t>
            </a:r>
            <a:r>
              <a:rPr lang="zh-TW" altLang="en-US" sz="1400" kern="100" dirty="0">
                <a:ea typeface="標楷體"/>
                <a:cs typeface="Times New Roman"/>
              </a:rPr>
              <a:t>、生態環境的在地新鮮、優質產品</a:t>
            </a:r>
            <a:r>
              <a:rPr lang="en-US" altLang="zh-TW" sz="1400" kern="100" dirty="0">
                <a:ea typeface="標楷體"/>
                <a:cs typeface="Times New Roman"/>
              </a:rPr>
              <a:t>,</a:t>
            </a:r>
            <a:r>
              <a:rPr lang="zh-TW" altLang="en-US" sz="1400" kern="100" dirty="0" smtClean="0">
                <a:ea typeface="標楷體"/>
                <a:cs typeface="Times New Roman"/>
              </a:rPr>
              <a:t>認</a:t>
            </a:r>
            <a:endParaRPr lang="en-US" altLang="zh-TW" sz="1400" kern="100" dirty="0" smtClean="0">
              <a:ea typeface="標楷體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400" kern="100" dirty="0">
                <a:ea typeface="標楷體"/>
                <a:cs typeface="Times New Roman"/>
              </a:rPr>
              <a:t> </a:t>
            </a:r>
            <a:r>
              <a:rPr lang="zh-TW" altLang="en-US" sz="1400" kern="100" dirty="0" smtClean="0">
                <a:ea typeface="標楷體"/>
                <a:cs typeface="Times New Roman"/>
              </a:rPr>
              <a:t>    識臺灣各</a:t>
            </a:r>
            <a:r>
              <a:rPr lang="zh-TW" altLang="en-US" sz="1400" kern="100" dirty="0">
                <a:ea typeface="標楷體"/>
                <a:cs typeface="Times New Roman"/>
              </a:rPr>
              <a:t>地優質農產食材，同時也從</a:t>
            </a:r>
            <a:r>
              <a:rPr lang="zh-TW" altLang="en-US" sz="1400" kern="100" dirty="0" smtClean="0">
                <a:ea typeface="標楷體"/>
                <a:cs typeface="Times New Roman"/>
              </a:rPr>
              <a:t>老師</a:t>
            </a:r>
            <a:endParaRPr lang="en-US" altLang="zh-TW" sz="1400" kern="100" dirty="0" smtClean="0">
              <a:ea typeface="標楷體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400" kern="100" dirty="0">
                <a:ea typeface="標楷體"/>
                <a:cs typeface="Times New Roman"/>
              </a:rPr>
              <a:t> </a:t>
            </a:r>
            <a:r>
              <a:rPr lang="zh-TW" altLang="en-US" sz="1400" kern="100" dirty="0" smtClean="0">
                <a:ea typeface="標楷體"/>
                <a:cs typeface="Times New Roman"/>
              </a:rPr>
              <a:t>    廚</a:t>
            </a:r>
            <a:r>
              <a:rPr lang="zh-TW" altLang="en-US" sz="1400" kern="100" dirty="0">
                <a:ea typeface="標楷體"/>
                <a:cs typeface="Times New Roman"/>
              </a:rPr>
              <a:t>藝訓練課程中，讓班員認識在地食材</a:t>
            </a:r>
            <a:r>
              <a:rPr lang="zh-TW" altLang="en-US" sz="1400" kern="100" dirty="0" smtClean="0">
                <a:ea typeface="標楷體"/>
                <a:cs typeface="Times New Roman"/>
              </a:rPr>
              <a:t>的</a:t>
            </a:r>
            <a:endParaRPr lang="en-US" altLang="zh-TW" sz="1400" kern="100" dirty="0" smtClean="0">
              <a:ea typeface="標楷體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400" kern="100" dirty="0">
                <a:ea typeface="標楷體"/>
                <a:cs typeface="Times New Roman"/>
              </a:rPr>
              <a:t> </a:t>
            </a:r>
            <a:r>
              <a:rPr lang="zh-TW" altLang="en-US" sz="1400" kern="100" dirty="0" smtClean="0">
                <a:ea typeface="標楷體"/>
                <a:cs typeface="Times New Roman"/>
              </a:rPr>
              <a:t>    運用及</a:t>
            </a:r>
            <a:r>
              <a:rPr lang="zh-TW" altLang="en-US" sz="1400" kern="100" dirty="0">
                <a:ea typeface="標楷體"/>
                <a:cs typeface="Times New Roman"/>
              </a:rPr>
              <a:t>消費需求</a:t>
            </a:r>
            <a:r>
              <a:rPr lang="zh-TW" altLang="en-US" sz="1400" kern="100" dirty="0" smtClean="0">
                <a:ea typeface="標楷體"/>
                <a:cs typeface="Times New Roman"/>
              </a:rPr>
              <a:t>，期待</a:t>
            </a:r>
            <a:r>
              <a:rPr lang="zh-TW" altLang="en-US" sz="1400" kern="100" dirty="0">
                <a:ea typeface="標楷體"/>
                <a:cs typeface="Times New Roman"/>
              </a:rPr>
              <a:t>在地食材推廣至</a:t>
            </a:r>
            <a:r>
              <a:rPr lang="zh-TW" altLang="en-US" sz="1400" kern="100" dirty="0" smtClean="0">
                <a:ea typeface="標楷體"/>
                <a:cs typeface="Times New Roman"/>
              </a:rPr>
              <a:t>一</a:t>
            </a:r>
            <a:endParaRPr lang="en-US" altLang="zh-TW" sz="1400" kern="100" dirty="0" smtClean="0">
              <a:ea typeface="標楷體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400" kern="100" dirty="0">
                <a:ea typeface="標楷體"/>
                <a:cs typeface="Times New Roman"/>
              </a:rPr>
              <a:t> </a:t>
            </a:r>
            <a:r>
              <a:rPr lang="zh-TW" altLang="en-US" sz="1400" kern="100" dirty="0" smtClean="0">
                <a:ea typeface="標楷體"/>
                <a:cs typeface="Times New Roman"/>
              </a:rPr>
              <a:t>    般</a:t>
            </a:r>
            <a:r>
              <a:rPr lang="zh-TW" altLang="en-US" sz="1400" kern="100" dirty="0">
                <a:ea typeface="標楷體"/>
                <a:cs typeface="Times New Roman"/>
              </a:rPr>
              <a:t>家庭，為地產地消鮮享在地奠定根基</a:t>
            </a:r>
            <a:r>
              <a:rPr lang="zh-TW" altLang="en-US" sz="1400" kern="100" dirty="0" smtClean="0">
                <a:ea typeface="標楷體"/>
                <a:cs typeface="Times New Roman"/>
              </a:rPr>
              <a:t>。</a:t>
            </a:r>
            <a:endParaRPr lang="en-US" altLang="zh-TW" sz="1400" dirty="0" smtClean="0"/>
          </a:p>
        </p:txBody>
      </p:sp>
      <p:sp>
        <p:nvSpPr>
          <p:cNvPr id="19" name="文字方塊 18"/>
          <p:cNvSpPr txBox="1"/>
          <p:nvPr/>
        </p:nvSpPr>
        <p:spPr>
          <a:xfrm>
            <a:off x="4096288" y="3313663"/>
            <a:ext cx="2364409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從產地到餐桌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米香天婦羅</a:t>
            </a:r>
            <a:endParaRPr lang="en-US" altLang="zh-TW" sz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賴育敏老師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108.5.24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611235" y="3309354"/>
            <a:ext cx="2205505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從產地到餐桌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西班牙海鮮燉飯賴育敏老師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108.5.24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611236" y="6140703"/>
            <a:ext cx="2205506" cy="46166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家政班受訪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---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農訓雜誌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108.2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月第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348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4096288" y="6140703"/>
            <a:ext cx="232244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月餅</a:t>
            </a:r>
            <a:r>
              <a:rPr lang="zh-TW" altLang="en-US" sz="1200" dirty="0" smtClean="0">
                <a:solidFill>
                  <a:srgbClr val="FF0000"/>
                </a:solidFill>
                <a:latin typeface="新細明體"/>
                <a:ea typeface="新細明體"/>
              </a:rPr>
              <a:t>、蛋黃酥、米鳳梨酥製作</a:t>
            </a:r>
            <a:r>
              <a:rPr lang="en-US" altLang="zh-TW" sz="1200" dirty="0" smtClean="0">
                <a:solidFill>
                  <a:srgbClr val="FF0000"/>
                </a:solidFill>
                <a:latin typeface="新細明體"/>
                <a:ea typeface="新細明體"/>
              </a:rPr>
              <a:t>108..9.10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194" name="Picture 2" descr="C:\Users\user\Desktop\108年度照片\5.24研習照片\1558685579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50" y="1078387"/>
            <a:ext cx="2391247" cy="213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108年度照片\5.24研習照片\DSC_1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59" y="1058674"/>
            <a:ext cx="2203796" cy="215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user\Desktop\108年度照片\共食照片\高齡者受訪1月23日\DSC_06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59" y="3844948"/>
            <a:ext cx="2203796" cy="214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108年度照片\9月8-11月餅製作\DSC_22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868" y="3844948"/>
            <a:ext cx="2349281" cy="216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92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6838"/>
            <a:ext cx="3644805" cy="2161570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11.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144650" y="1996170"/>
            <a:ext cx="41861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志願服務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活動：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人次 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農業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志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工協助四健辦理食農教育－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★農業志工協助社區環境維護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-1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★農業志工關懷弱勢族群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-1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49780" y="4214280"/>
            <a:ext cx="35465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透過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家政班員成立種子教學，與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在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地產業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文化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結合並協助四健辦理食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農教育，創作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出富有特色、實用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手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作品並藉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由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公共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服務活動讓家政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班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員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發揮愛護鄉土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及關懷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鄉村永續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發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展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的精神。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069450" y="3441727"/>
            <a:ext cx="2183215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農業志工協助四健辦理食農教育米食料理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水上國小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108.11.5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460697" y="3441726"/>
            <a:ext cx="2262229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農業志工協助四健辦理食農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教育米食料理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水上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108.10.31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573051" y="6233035"/>
            <a:ext cx="2205505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工關懷弱勢族群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--6.1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069452" y="6140703"/>
            <a:ext cx="218321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工公共服務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忠和社區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-5.8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218" name="Picture 2" descr="C:\Users\user\Desktop\108年度照片\志工會議.活動\11月5日水上國小\DSC_2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51" y="1093349"/>
            <a:ext cx="2183214" cy="221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108年度照片\志工會議.活動\10月31日水上國中志工活動\FB_IMG_15725283835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30" y="1093349"/>
            <a:ext cx="2347407" cy="227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108年度照片\班會照片\志工活動\忠和班共公服務\FB_IMG_15572716186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50" y="4029614"/>
            <a:ext cx="2183215" cy="20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108年度照片\班會照片\志工活動\新增資料夾\DSC_12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58" y="4029614"/>
            <a:ext cx="2308906" cy="21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27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12.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67377" y="1999684"/>
            <a:ext cx="39637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務活動：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人次 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★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農業志工協助四健辦理食農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教育</a:t>
            </a:r>
            <a:endParaRPr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 －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zh-TW" altLang="en-US" sz="1600" kern="900" dirty="0">
              <a:latin typeface="標楷體" pitchFamily="65" charset="-120"/>
              <a:ea typeface="標楷體" pitchFamily="65" charset="-120"/>
            </a:endParaRPr>
          </a:p>
          <a:p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98436" y="4210909"/>
            <a:ext cx="35465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透過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家政班員成立種子教學，與在</a:t>
            </a: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 地產業文化結合並協助四健辦理食</a:t>
            </a: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 農教育，創作出富有特色、實用手</a:t>
            </a: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 作品並藉由公共服務活動讓家政班</a:t>
            </a: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 員發揮愛護鄉土及關懷鄉村永續發</a:t>
            </a: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 展的精神</a:t>
            </a:r>
            <a:endParaRPr lang="en-US" altLang="zh-TW" sz="1600" dirty="0" smtClean="0"/>
          </a:p>
        </p:txBody>
      </p:sp>
      <p:sp>
        <p:nvSpPr>
          <p:cNvPr id="19" name="文字方塊 18"/>
          <p:cNvSpPr txBox="1"/>
          <p:nvPr/>
        </p:nvSpPr>
        <p:spPr>
          <a:xfrm>
            <a:off x="4146442" y="3210895"/>
            <a:ext cx="220727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農業志工協助四健辦理料理活動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水上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國小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5.22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573051" y="3236552"/>
            <a:ext cx="2149875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農業志工協助四健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辦理夏令營活動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本會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樓會議廳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8.22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573052" y="6140702"/>
            <a:ext cx="2149874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農業志工協助四健辦理夏令營活動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本會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樓會議廳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8.23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77846" y="6140703"/>
            <a:ext cx="2195678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農業志工協助四健辦理夏令營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活動米蛋糕製作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會烹飪教室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108.8.23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C:\Users\user\Desktop\108年度照片\班會照片\志工活動\DSC_1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42" y="1073525"/>
            <a:ext cx="2207272" cy="212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108年度照片\8月22.23日志工研習\DSC_2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845" y="3812160"/>
            <a:ext cx="2195678" cy="232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08年度照片\8月22.23日志工研習\DSC_21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2" y="3788408"/>
            <a:ext cx="2149874" cy="235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08年度照片\8月22.23日志工研習\DSC_20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1044427"/>
            <a:ext cx="2149875" cy="218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2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13.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76320" y="1999684"/>
            <a:ext cx="43987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志願服務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活動：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人次 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辦理家政、四健、青農聯合成果展－</a:t>
            </a:r>
            <a:endParaRPr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 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63844" y="4349540"/>
            <a:ext cx="3546547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成果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展結合農事、家政及四健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靜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、動態成果發表，並加強媒體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宣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導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經由綜合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成果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展呈現的成長與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收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穫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，給予信心與肯定，讓更多人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肯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定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我們的農會的特性及用心。</a:t>
            </a:r>
            <a:endParaRPr lang="en-US" altLang="zh-TW" sz="1600" dirty="0" smtClean="0"/>
          </a:p>
        </p:txBody>
      </p:sp>
      <p:pic>
        <p:nvPicPr>
          <p:cNvPr id="2055" name="Picture 7" descr="C:\Users\user\Desktop\108年度照片\11月13日成果展\DSC_2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576" y="1078388"/>
            <a:ext cx="2202465" cy="213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108年度照片\11月13日成果展\DSC_26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38" y="1073526"/>
            <a:ext cx="2336664" cy="21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108年度照片\11月16-17日縣農成果展\DSC_2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738" y="3784291"/>
            <a:ext cx="2290015" cy="235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108年度照片\11月13日成果展\line_1194865505127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629" y="3815566"/>
            <a:ext cx="2218412" cy="23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字方塊 29"/>
          <p:cNvSpPr txBox="1"/>
          <p:nvPr/>
        </p:nvSpPr>
        <p:spPr>
          <a:xfrm>
            <a:off x="4101630" y="3212459"/>
            <a:ext cx="215103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家政</a:t>
            </a:r>
            <a:r>
              <a:rPr lang="zh-TW" altLang="en-US" sz="1200" dirty="0" smtClean="0">
                <a:solidFill>
                  <a:srgbClr val="FF0000"/>
                </a:solidFill>
                <a:latin typeface="新細明體"/>
                <a:ea typeface="新細明體"/>
              </a:rPr>
              <a:t>、青農、四健聯合成果展</a:t>
            </a:r>
            <a:r>
              <a:rPr lang="en-US" altLang="zh-TW" sz="1200" dirty="0" smtClean="0">
                <a:solidFill>
                  <a:srgbClr val="FF0000"/>
                </a:solidFill>
                <a:latin typeface="新細明體"/>
                <a:ea typeface="新細明體"/>
              </a:rPr>
              <a:t>11.13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527462" y="3210895"/>
            <a:ext cx="21832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家政、青農、四健聯合成果展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11.13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117576" y="6138484"/>
            <a:ext cx="2183215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家政、青農、四健聯合成果展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11.13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6557538" y="6138483"/>
            <a:ext cx="2183215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家政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、四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健聯合成果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嘉義縣政府廣場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11/16.17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29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636832" y="3142077"/>
            <a:ext cx="3563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計畫成果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</a:t>
            </a:r>
            <a:endParaRPr lang="en-US" altLang="zh-TW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可放多張照片並請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加上圖片說明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-295275" y="2303952"/>
            <a:ext cx="3990976" cy="10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0" fontAlgn="base" hangingPunct="0">
              <a:lnSpc>
                <a:spcPts val="2600"/>
              </a:lnSpc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建立在地志工推動網絡</a:t>
            </a:r>
            <a:r>
              <a:rPr kumimoji="1" lang="en-US" altLang="zh-TW" sz="16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辦理高齡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lnSpc>
                <a:spcPts val="2600"/>
              </a:lnSpc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  培訓課程：</a:t>
            </a:r>
            <a:r>
              <a:rPr kumimoji="1" lang="en-US" altLang="zh-TW" sz="16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dirty="0" smtClean="0">
                <a:latin typeface="標楷體" pitchFamily="65" charset="-120"/>
                <a:ea typeface="標楷體" pitchFamily="65" charset="-120"/>
              </a:rPr>
              <a:t>/105</a:t>
            </a: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人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6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1961018" y="1073525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443790" y="1062272"/>
            <a:ext cx="1127159" cy="668416"/>
            <a:chOff x="361912" y="1061307"/>
            <a:chExt cx="432973" cy="668416"/>
          </a:xfrm>
        </p:grpSpPr>
        <p:sp>
          <p:nvSpPr>
            <p:cNvPr id="40" name="橢圓 39"/>
            <p:cNvSpPr/>
            <p:nvPr/>
          </p:nvSpPr>
          <p:spPr>
            <a:xfrm>
              <a:off x="361912" y="1061307"/>
              <a:ext cx="432973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424766" y="1077423"/>
              <a:ext cx="3701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高齡者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1.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4" name="文字方塊 33"/>
          <p:cNvSpPr txBox="1"/>
          <p:nvPr/>
        </p:nvSpPr>
        <p:spPr>
          <a:xfrm>
            <a:off x="251520" y="4456739"/>
            <a:ext cx="3338703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dirty="0" smtClean="0"/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鼓勵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長輩銀髮族群參與正當休閒活動，透過此計劃學習及互相交流，有效運用家政志工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，透過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他們的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推廣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，能在最快的時間內學習到尋求各種資源和力量幫助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弱勢。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C:\Users\user\Desktop\108年度照片\4.10研習照片\DSC_1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87" y="1242802"/>
            <a:ext cx="4320448" cy="254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08年度照片\7月12日志工研習\DSC_1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87" y="4091243"/>
            <a:ext cx="4320448" cy="232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68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656270" y="692940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辦理農村高齡者服務體系</a:t>
            </a:r>
          </a:p>
          <a:p>
            <a:pPr>
              <a:lnSpc>
                <a:spcPts val="29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 相關工作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社區生活服務中</a:t>
            </a:r>
          </a:p>
          <a:p>
            <a:pPr>
              <a:lnSpc>
                <a:spcPts val="29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 心、 互助共食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/506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人次</a:t>
            </a:r>
          </a:p>
          <a:p>
            <a:pPr>
              <a:lnSpc>
                <a:spcPts val="2900"/>
              </a:lnSpc>
            </a:pPr>
            <a:endParaRPr lang="zh-TW" altLang="en-US" sz="16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高齡者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2.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365761" y="4587753"/>
            <a:ext cx="326110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透過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活動讓高齡者能與家庭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成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員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一同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參與各項活動，達到族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群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間互相扶持、為同目標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努力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之精神及志工帶動健康活力操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，並為長者量血壓，讓社區長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者注重保健。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633900" y="59971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202345" y="3441139"/>
            <a:ext cx="2163471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本會總幹事、來賓、陳村長武秋到場與長輩同樂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—6.05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515228" y="3441139"/>
            <a:ext cx="2214279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ㄚ公ㄚ嬤練習排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舞</a:t>
            </a: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賴ㄚ夷老師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6.10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177307" y="6127944"/>
            <a:ext cx="2241424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預防失智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—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動動手動動腦簡易風箏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DIY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6.17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516594" y="6138169"/>
            <a:ext cx="2279685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別再用「忙」當藉口，健康經不起等待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王翊峯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6.24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2" name="Picture 2" descr="DSC_12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69" y="1148819"/>
            <a:ext cx="2241424" cy="21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SC_10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94" y="1139192"/>
            <a:ext cx="2279685" cy="219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15607727632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85" y="4091242"/>
            <a:ext cx="2336814" cy="200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SC_12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94" y="4091242"/>
            <a:ext cx="2279685" cy="20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38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3942862"/>
            <a:ext cx="3644806" cy="272790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18913" y="378840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600"/>
            <a:ext cx="3644805" cy="1578430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656270" y="692940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辦理農村高齡者服務體系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相關工作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社區生活服務中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心、 互助共食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/506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人次</a:t>
            </a: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高齡者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3.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268800" y="4123317"/>
            <a:ext cx="335921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為了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改善高齡者生活品質，辦理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技藝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傳承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---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「親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子共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食」藉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由撥蓮子活動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讓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長輩教孫子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學習撥蓮子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，不但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可以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讓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孩童學習技藝還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可子女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有共廚的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經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驗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，讓我們家與家增添了另一種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互動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與溝通。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9" name="Picture 7" descr="C:\Users\user\Desktop\108年度照片\共食照片\7月1日\DSC_1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746" y="1032284"/>
            <a:ext cx="2350983" cy="241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ser\Desktop\108年度照片\共食照片\7月1日\DSC_1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28" y="1137691"/>
            <a:ext cx="2261606" cy="23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5633900" y="59971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77471" y="3487050"/>
            <a:ext cx="2131531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親子共廚－撥蓮子同樂     </a:t>
            </a: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7.01</a:t>
            </a:r>
            <a:endParaRPr lang="en-US" altLang="zh-TW" sz="1200" b="1" dirty="0">
              <a:latin typeface="微軟正黑體" pitchFamily="34" charset="-120"/>
              <a:ea typeface="微軟正黑體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625855" y="3481197"/>
            <a:ext cx="2040351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子孫趣味競賽</a:t>
            </a:r>
            <a:r>
              <a:rPr lang="en-US" altLang="zh-TW" sz="1200" b="1" dirty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sz="1200" b="1" dirty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蓮子接力賽</a:t>
            </a: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)</a:t>
            </a: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7.01</a:t>
            </a:r>
            <a:endParaRPr lang="en-US" altLang="zh-TW" sz="1200" b="1" dirty="0">
              <a:latin typeface="微軟正黑體" pitchFamily="34" charset="-120"/>
              <a:ea typeface="微軟正黑體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302493" y="6209102"/>
            <a:ext cx="2006509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環保救地球絲瓜絡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DIY</a:t>
            </a:r>
          </a:p>
          <a:p>
            <a:pPr algn="ctr"/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何麗華老師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7.03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625855" y="6209100"/>
            <a:ext cx="2058369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高齡者預防跌倒與正確安全用藥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黃琴惠護理師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7.08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2050" name="Picture 2" descr="C:\Users\user\Desktop\108年度照片\共食照片\7月3日\DSC_13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78" y="4053395"/>
            <a:ext cx="2373353" cy="211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08年度照片\共食照片\7月8日\DSC_14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37" y="4053395"/>
            <a:ext cx="2171493" cy="211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flipV="1">
            <a:off x="4733330" y="3721910"/>
            <a:ext cx="356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可放多張照明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辦理輔導農村青少年公共服務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相關工作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美化社區環境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次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/47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人</a:t>
            </a:r>
            <a:endParaRPr lang="zh-TW" altLang="en-US" sz="16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青少年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453357" y="4587753"/>
            <a:ext cx="3012141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取之社會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用之社會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藉由身體力行方式體會到更多對環境的關懷及感恩心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2" name="Picture 4" descr="F:\1493338282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40" y="1137206"/>
            <a:ext cx="4499322" cy="25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1493338273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64" y="3947291"/>
            <a:ext cx="4506297" cy="249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8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656270" y="692940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辦理農村高齡者服務體系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相關工作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社區生活服務中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心、 互助共食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/506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人次</a:t>
            </a: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高齡者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4.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251521" y="4587753"/>
            <a:ext cx="3375344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找尋兒時記憶－讓ㄚ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工ㄚ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嬤體驗古早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味料理由家政農業志工示範</a:t>
            </a:r>
            <a:endParaRPr lang="zh-TW" altLang="en-US" sz="140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健康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食材加工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－古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早味醃製農產品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方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法 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，年輕族群與ㄚ公ㄚ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嬤分享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現代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健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康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食材加工技巧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1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user\Desktop\108年度照片\共食照片\7月5日\DSC_1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71" y="969045"/>
            <a:ext cx="2268029" cy="24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5633900" y="59971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203314" y="3444911"/>
            <a:ext cx="2120484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簡易加工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鳳梨苦瓜醬醃製</a:t>
            </a: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  <a:p>
            <a:pPr algn="ctr"/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施飴甄老師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)7.15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688958" y="3444911"/>
            <a:ext cx="1944903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簡易加工－鳳梨苦瓜醬醃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製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施飴甄老師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)7.15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4203313" y="6205986"/>
            <a:ext cx="2120485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找尋兒時味道－日式紅豆麻糬製作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黃麗娟老師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7.22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688958" y="6127847"/>
            <a:ext cx="1944903" cy="6463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找尋兒時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味道米香花生糖製作</a:t>
            </a: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  <a:p>
            <a:pPr algn="ctr"/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蔡錦惠老師</a:t>
            </a:r>
            <a:r>
              <a:rPr lang="zh-TW" altLang="en-US" sz="1200" b="1" dirty="0">
                <a:latin typeface="新細明體"/>
                <a:ea typeface="新細明體"/>
                <a:cs typeface="Gen Jyuu Gothic Bold" panose="020B0602020203020207" pitchFamily="34" charset="-120"/>
              </a:rPr>
              <a:t> </a:t>
            </a:r>
            <a:r>
              <a:rPr lang="zh-TW" altLang="en-US" sz="1200" b="1" dirty="0" smtClean="0">
                <a:latin typeface="新細明體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新細明體"/>
                <a:cs typeface="Gen Jyuu Gothic Bold" panose="020B0602020203020207" pitchFamily="34" charset="-120"/>
              </a:rPr>
              <a:t>108.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7.22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3074" name="Picture 2" descr="C:\Users\user\Desktop\108年度照片\共食照片\7月15日\DSC_1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2" y="969045"/>
            <a:ext cx="2147232" cy="24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108年度照片\共食照片\7月22日\DSC_16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092" y="3942862"/>
            <a:ext cx="2339339" cy="21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108年度照片\共食照片\7月22日\DSC_16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3942863"/>
            <a:ext cx="2144803" cy="21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97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656270" y="692940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辦理農村高齡者服務體系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相關工作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社區生活服務中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心、 互助共食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/506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人次</a:t>
            </a: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高齡者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5.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453357" y="4587753"/>
            <a:ext cx="317350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600" dirty="0">
                <a:latin typeface="新細明體"/>
                <a:ea typeface="新細明體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鼓勵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長輩銀髮族群參與正當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休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閒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活動，透過此計劃學習及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互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相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交流讓原本平淡的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農村生活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更為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精彩，不僅得到舒展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筋骨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的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機會，交到更多朋友、也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豐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富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了心靈，達成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樂趣。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633900" y="59971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233515" y="3542097"/>
            <a:ext cx="2185215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食在地享當季－蓮子肉包製作</a:t>
            </a:r>
            <a:endParaRPr lang="en-US" altLang="zh-TW" sz="1200" b="1" dirty="0" smtClean="0">
              <a:latin typeface="微軟正黑體" pitchFamily="34" charset="-120"/>
              <a:ea typeface="微軟正黑體" pitchFamily="34" charset="-120"/>
              <a:cs typeface="Gen Jyuu Gothic Bold" panose="020B0602020203020207" pitchFamily="34" charset="-120"/>
            </a:endParaRPr>
          </a:p>
          <a:p>
            <a:pPr algn="ctr"/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葛櫻霞老師－</a:t>
            </a: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7.29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670307" y="3599388"/>
            <a:ext cx="2077134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ㄚ公ㄚ嬤樂活時間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7.29</a:t>
            </a:r>
          </a:p>
          <a:p>
            <a:pPr algn="ctr"/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382846" y="6305785"/>
            <a:ext cx="1886552" cy="27699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長輩</a:t>
            </a:r>
            <a:r>
              <a:rPr lang="zh-TW" altLang="en-US" sz="1200" b="1" smtClean="0">
                <a:latin typeface="新細明體"/>
                <a:ea typeface="新細明體"/>
                <a:cs typeface="Gen Jyuu Gothic Bold" panose="020B0602020203020207" pitchFamily="34" charset="-120"/>
              </a:rPr>
              <a:t>、志工</a:t>
            </a:r>
            <a:r>
              <a:rPr lang="zh-TW" altLang="en-US" sz="1200" b="1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慶生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活動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670307" y="6209100"/>
            <a:ext cx="2077134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園藝療癒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－ㄚ嬤很認真ㄛ</a:t>
            </a: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陳武秋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老師－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8.5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4098" name="Picture 2" descr="C:\Users\user\Desktop\108年度照片\共食照片\7月29日\DSC_1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49" y="1157086"/>
            <a:ext cx="2364527" cy="238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108年度照片\共食照片\7月29日\DSC_18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1062273"/>
            <a:ext cx="2178379" cy="24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08年度照片\共食照片\8月5日\15649789647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62" y="4206240"/>
            <a:ext cx="2178379" cy="19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108年度照片\共食照片\志工慶生會\1563362905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150" y="4206240"/>
            <a:ext cx="2329580" cy="19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4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656270" y="692940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辦理農村高齡者服務體系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相關工作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社區生活服務中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心、 互助共食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/506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人次</a:t>
            </a: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高齡者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6.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453357" y="4587753"/>
            <a:ext cx="317350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600" dirty="0">
                <a:latin typeface="新細明體"/>
                <a:ea typeface="新細明體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近年來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農業已朝向精緻化、專業化，也因小孩長大離巢，讓這些高齡者漸漸生活失去重心，容易陷入憂鬱或羅患失智症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，辦理薑餅屋組合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DIY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讓長輩動動手動動腦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633900" y="59971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19613" y="3149031"/>
            <a:ext cx="2213811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黃豆簡易加工－天貝製作</a:t>
            </a:r>
          </a:p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施貽甄老師－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8.12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6651711" y="3149031"/>
            <a:ext cx="2036135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黃豆簡易加工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－</a:t>
            </a: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天貝料理施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貽甄老師－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8.12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4119614" y="6085078"/>
            <a:ext cx="221381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預防失智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－薑餅屋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DIY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組合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(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結合榮民醫院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8.26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651713" y="5992745"/>
            <a:ext cx="2036135" cy="55399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預防失智－薑餅屋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DIY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組合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結合榮民醫院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r>
              <a:rPr lang="zh-TW" altLang="en-US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8.26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33" name="Picture 5" descr="C:\Users\user\Desktop\108年度照片\共食照片\8月12日\DSC_1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72" y="1062272"/>
            <a:ext cx="2375057" cy="204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108年度照片\共食照片\8月12日\DSC_18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1073525"/>
            <a:ext cx="2147231" cy="202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108年度照片\共食照片\8月26日\DSC_2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011" y="3788406"/>
            <a:ext cx="2133537" cy="216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108年度照片\共食照片\8月26日\DSC_22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72" y="3788407"/>
            <a:ext cx="2375059" cy="216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8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656270" y="692940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辦理農村高齡者服務體系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相關工作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社區生活服務中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心、 互助共食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/506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人次</a:t>
            </a: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高齡者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7.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453357" y="4587753"/>
            <a:ext cx="3173507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★透過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活動讓高齡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者注重保健並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安排園藝療癒課程讓長輩體驗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及ㄚ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公ㄚ嬤有機廚房－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利用空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地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種植有機蔬菜從產地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到餐桌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新細明體"/>
                <a:ea typeface="新細明體"/>
              </a:rPr>
              <a:t>、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簡易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烹調，從中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體驗「互相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共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廚」樂趣</a:t>
            </a:r>
          </a:p>
          <a:p>
            <a:pPr>
              <a:lnSpc>
                <a:spcPts val="2500"/>
              </a:lnSpc>
            </a:pP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633900" y="59971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952197" y="3690184"/>
            <a:ext cx="184731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en-US" altLang="zh-TW" sz="9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648279" y="3343935"/>
            <a:ext cx="2078850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園藝療癒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DIY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－何麗華老師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(9.02)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189659" y="6038334"/>
            <a:ext cx="2163450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食在地享當季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－廣島燒製作</a:t>
            </a:r>
            <a:endParaRPr lang="en-US" altLang="zh-TW" sz="1200" b="1" dirty="0" smtClean="0">
              <a:latin typeface="新細明體"/>
              <a:ea typeface="新細明體"/>
              <a:cs typeface="Gen Jyuu Gothic Bold" panose="020B0602020203020207" pitchFamily="34" charset="-120"/>
            </a:endParaRPr>
          </a:p>
          <a:p>
            <a:pPr algn="ctr"/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施貽甄老師</a:t>
            </a:r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－9.04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843086" y="6269167"/>
            <a:ext cx="1847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3074" name="Picture 2" descr="C:\Users\user\Desktop\108年度照片\共食照片\9月2日\DSC_21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1104873"/>
            <a:ext cx="2229307" cy="218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08年度照片\共食照片\9月2日\DSC_2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87" y="1104872"/>
            <a:ext cx="2340313" cy="218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字方塊 32"/>
          <p:cNvSpPr txBox="1"/>
          <p:nvPr/>
        </p:nvSpPr>
        <p:spPr>
          <a:xfrm>
            <a:off x="4189218" y="3359500"/>
            <a:ext cx="2163450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園藝療癒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DIY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－何麗華老師</a:t>
            </a:r>
            <a:endParaRPr lang="en-US" altLang="zh-TW" sz="1200" b="1" dirty="0" smtClean="0">
              <a:latin typeface="新細明體"/>
              <a:ea typeface="新細明體"/>
              <a:cs typeface="Gen Jyuu Gothic Bold" panose="020B0602020203020207" pitchFamily="34" charset="-120"/>
            </a:endParaRPr>
          </a:p>
          <a:p>
            <a:pPr algn="ctr"/>
            <a:r>
              <a:rPr lang="en-US" altLang="zh-TW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(9.02)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3076" name="Picture 4" descr="C:\Users\user\Desktop\108年度照片\共食照片\9月4日\DSC_21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907" y="3942862"/>
            <a:ext cx="2322362" cy="20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108年度照片\共食照片\9月4日\DSC_21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32" y="3921016"/>
            <a:ext cx="2160926" cy="203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682470" y="6038334"/>
            <a:ext cx="2078850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食在地享當季</a:t>
            </a:r>
            <a:r>
              <a:rPr lang="zh-TW" altLang="en-US" sz="1200" b="1" dirty="0">
                <a:latin typeface="新細明體"/>
                <a:cs typeface="Gen Jyuu Gothic Bold" panose="020B0602020203020207" pitchFamily="34" charset="-120"/>
              </a:rPr>
              <a:t>－廣島燒製作</a:t>
            </a:r>
            <a:endParaRPr lang="en-US" altLang="zh-TW" sz="1200" b="1" dirty="0">
              <a:latin typeface="新細明體"/>
              <a:cs typeface="Gen Jyuu Gothic Bold" panose="020B0602020203020207" pitchFamily="34" charset="-120"/>
            </a:endParaRPr>
          </a:p>
          <a:p>
            <a:pPr algn="ctr"/>
            <a:r>
              <a:rPr lang="zh-TW" altLang="en-US" sz="1200" b="1" dirty="0">
                <a:latin typeface="新細明體"/>
                <a:cs typeface="Gen Jyuu Gothic Bold" panose="020B0602020203020207" pitchFamily="34" charset="-120"/>
              </a:rPr>
              <a:t>施貽甄老師</a:t>
            </a:r>
            <a:r>
              <a:rPr lang="en-US" altLang="zh-TW" sz="1200" b="1" dirty="0">
                <a:latin typeface="新細明體"/>
                <a:cs typeface="Gen Jyuu Gothic Bold" panose="020B0602020203020207" pitchFamily="34" charset="-120"/>
              </a:rPr>
              <a:t>－</a:t>
            </a:r>
            <a:r>
              <a:rPr lang="en-US" altLang="zh-TW" sz="1200" b="1" dirty="0" smtClean="0">
                <a:latin typeface="新細明體"/>
                <a:cs typeface="Gen Jyuu Gothic Bold" panose="020B0602020203020207" pitchFamily="34" charset="-120"/>
              </a:rPr>
              <a:t>9.04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137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656270" y="692940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辦理農村高齡者服務體系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相關工作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社區生活服務中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心、 互助共食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/506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人次</a:t>
            </a: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高齡者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8.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453357" y="4587753"/>
            <a:ext cx="317350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透過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活動讓高齡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者參與各項活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動，如彩繪可學習色彩調配、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簡易電腦遊戲可體驗年輕族群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的最愛。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633900" y="59971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263991" y="3481197"/>
            <a:ext cx="2069431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快樂學習、忘記年齡－彩繪時間</a:t>
            </a: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(9.09)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379495" y="6301433"/>
            <a:ext cx="1932945" cy="27699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8.24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參加樂齡好漾表演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418730" y="6195362"/>
            <a:ext cx="2403341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9.17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參加嘉義縣政府健康顧嘉擊</a:t>
            </a: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祿八表演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－翁縣長與長輩同樂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4098" name="Picture 2" descr="C:\Users\user\Desktop\108年度照片\共食照片\9月9日\1568011739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67" y="1113927"/>
            <a:ext cx="2318134" cy="22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108年度照片\共食照片\9月9日\1568011749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1113927"/>
            <a:ext cx="2195358" cy="22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文字方塊 32"/>
          <p:cNvSpPr txBox="1"/>
          <p:nvPr/>
        </p:nvSpPr>
        <p:spPr>
          <a:xfrm>
            <a:off x="6660681" y="3481197"/>
            <a:ext cx="2059601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快樂學習、忘記年齡－彩繪時間</a:t>
            </a:r>
            <a:r>
              <a:rPr lang="en-US" altLang="zh-TW" sz="1200" b="1" dirty="0" smtClean="0">
                <a:latin typeface="微軟正黑體" pitchFamily="34" charset="-120"/>
                <a:ea typeface="微軟正黑體" pitchFamily="34" charset="-120"/>
                <a:cs typeface="Gen Jyuu Gothic Bold" panose="020B0602020203020207" pitchFamily="34" charset="-120"/>
              </a:rPr>
              <a:t>(9.09)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4100" name="Picture 4" descr="C:\Users\user\Desktop\108年度照片\共食照片\9月17日縣府表演\15672262822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80" y="4091243"/>
            <a:ext cx="2206651" cy="21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108年度照片\共食照片\9月17日縣府表演\DSC_2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4091242"/>
            <a:ext cx="2249020" cy="21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81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656270" y="692940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辦理農村高齡者服務體系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相關工作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社區生活服務中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心、 互助共食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/506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人次</a:t>
            </a: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高齡者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9.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453357" y="4587753"/>
            <a:ext cx="3098365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★透過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活動讓高齡者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能為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同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目標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努力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之精神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及農業志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工帶動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健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康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活力操，並為長者量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血壓</a:t>
            </a:r>
            <a:r>
              <a:rPr lang="zh-TW" altLang="en-US" sz="1600" dirty="0" smtClean="0">
                <a:latin typeface="新細明體"/>
                <a:ea typeface="新細明體"/>
              </a:rPr>
              <a:t>、</a:t>
            </a:r>
            <a:endParaRPr lang="en-US" altLang="zh-TW" sz="1600" dirty="0" smtClean="0">
              <a:latin typeface="新細明體"/>
              <a:ea typeface="新細明體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新細明體"/>
                <a:ea typeface="新細明體"/>
              </a:rPr>
              <a:t> </a:t>
            </a:r>
            <a:r>
              <a:rPr lang="zh-TW" altLang="en-US" sz="1600" dirty="0" smtClean="0">
                <a:latin typeface="新細明體"/>
                <a:ea typeface="新細明體"/>
              </a:rPr>
              <a:t>  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備餐等，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讓社區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長者享受樂齡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生活。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633900" y="59971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43536" y="3542058"/>
            <a:ext cx="2185214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ㄚ公ㄚ嬤與嘉義縣政府各與會</a:t>
            </a: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首長合影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756902" y="3634390"/>
            <a:ext cx="1877437" cy="27699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農業志工幫ㄚ公ㄚ嬷彩妝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157835" y="6240565"/>
            <a:ext cx="2185214" cy="27699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農業志工為長輩量體溫</a:t>
            </a:r>
            <a:r>
              <a:rPr lang="zh-TW" altLang="en-US" sz="1200" b="1" dirty="0" smtClean="0">
                <a:latin typeface="新細明體"/>
                <a:ea typeface="新細明體"/>
                <a:cs typeface="Gen Jyuu Gothic Bold" panose="020B0602020203020207" pitchFamily="34" charset="-120"/>
              </a:rPr>
              <a:t>、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血壓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756902" y="6181329"/>
            <a:ext cx="1809582" cy="27699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農業志工為長輩備餐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5122" name="Picture 2" descr="C:\Users\user\Desktop\108年度照片\共食照片\9月17日縣府表演\DSC_2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238" y="1062273"/>
            <a:ext cx="2213810" cy="245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108年度照片\共食照片\9月17日縣府表演\1568720791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31" y="1073525"/>
            <a:ext cx="2369134" cy="243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108年度照片\共食照片\活動照片\FB_IMG_1564556387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35" y="4003723"/>
            <a:ext cx="2213810" cy="215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108年度照片\共食照片\6月5日彰化縣農會參訪\DSC_12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4003724"/>
            <a:ext cx="2214813" cy="207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1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656270" y="692940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473183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辦理農村高齡者服務體系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相關工作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社區生活服務中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 心、 互助共食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/506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人次</a:t>
            </a:r>
            <a:endParaRPr kumimoji="1"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097280" y="1032284"/>
            <a:ext cx="1680810" cy="698404"/>
            <a:chOff x="-983476" y="1031319"/>
            <a:chExt cx="1444597" cy="698404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83476" y="1031319"/>
              <a:ext cx="14445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高齡者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10.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365760" y="4460575"/>
            <a:ext cx="3261103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sz="1600" dirty="0" smtClean="0">
                <a:latin typeface="新細明體"/>
                <a:ea typeface="新細明體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藉著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團隊活動，長輩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相約參加，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老人家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像回到學生時代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，彼此的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互相關懷問候，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爽朗笑聲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古椎模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樣，是我們最大欣慰。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500"/>
              </a:lnSpc>
            </a:pP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★農業志工不斷創新學習、檢討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633900" y="59971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72134" y="3481197"/>
            <a:ext cx="2170915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ㄚ公ㄚ嬤參加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108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年團委會運動會舞蹈表演   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5.26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662862" y="3481196"/>
            <a:ext cx="1997662" cy="46166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ㄚ公ㄚ嬤參加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108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年團委</a:t>
            </a:r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會</a:t>
            </a:r>
            <a:endParaRPr lang="en-US" altLang="zh-TW" sz="12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趣味競賽    </a:t>
            </a:r>
            <a:r>
              <a:rPr lang="en-US" altLang="zh-TW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5.26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710743" y="6306233"/>
            <a:ext cx="1295421" cy="27699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志工聯繫會議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775668" y="6326690"/>
            <a:ext cx="1809582" cy="27699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農業志工網絡</a:t>
            </a:r>
            <a:endPara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pic>
        <p:nvPicPr>
          <p:cNvPr id="6146" name="Picture 2" descr="C:\Users\user\Desktop\108年度照片\中庄關懷據點\5月26日嘉年華會\1558868756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70" y="1100283"/>
            <a:ext cx="2217480" cy="22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108年度照片\中庄關懷據點\5月26日嘉年華會\1558868797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2" y="1100283"/>
            <a:ext cx="2214814" cy="22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108年度照片\志工會議\5月21日志工會議\DSC_1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835" y="4019241"/>
            <a:ext cx="2185214" cy="222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108年度照片\7月12日志工研習\DSC_14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62" y="4035540"/>
            <a:ext cx="2245904" cy="21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20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 flipV="1">
            <a:off x="4733330" y="3721910"/>
            <a:ext cx="356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可放多張照明</a:t>
            </a:r>
            <a:r>
              <a:rPr lang="en-US" altLang="zh-TW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26006" y="4275909"/>
            <a:ext cx="3644806" cy="239485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097279" y="409124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957643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53681" y="2303952"/>
            <a:ext cx="3617130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辦理輔導青年農民講座相關工作</a:t>
            </a: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次</a:t>
            </a: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/30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kumimoji="1" lang="zh-TW" altLang="en-US" sz="1400" dirty="0" smtClean="0">
                <a:latin typeface="標楷體" pitchFamily="65" charset="-120"/>
                <a:ea typeface="標楷體" pitchFamily="65" charset="-120"/>
              </a:rPr>
              <a:t>青年農民技術指導經驗傳承</a:t>
            </a:r>
            <a:r>
              <a:rPr kumimoji="1" lang="en-US" altLang="zh-TW" sz="14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kumimoji="1" lang="zh-TW" altLang="en-US" sz="1400" dirty="0" smtClean="0">
                <a:latin typeface="標楷體" pitchFamily="65" charset="-120"/>
                <a:ea typeface="標楷體" pitchFamily="65" charset="-120"/>
              </a:rPr>
              <a:t>次</a:t>
            </a:r>
            <a:r>
              <a:rPr kumimoji="1" lang="en-US" altLang="zh-TW" sz="1400" dirty="0" smtClean="0">
                <a:latin typeface="標楷體" pitchFamily="65" charset="-120"/>
                <a:ea typeface="標楷體" pitchFamily="65" charset="-120"/>
              </a:rPr>
              <a:t>/20</a:t>
            </a:r>
            <a:r>
              <a:rPr kumimoji="1" lang="zh-TW" altLang="en-US" sz="1400" dirty="0" smtClean="0">
                <a:latin typeface="標楷體" pitchFamily="65" charset="-120"/>
                <a:ea typeface="標楷體" pitchFamily="65" charset="-120"/>
              </a:rPr>
              <a:t>人</a:t>
            </a:r>
            <a:endParaRPr kumimoji="1"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900"/>
              </a:lnSpc>
            </a:pPr>
            <a:r>
              <a:rPr kumimoji="1" lang="en-US" altLang="zh-TW" sz="1400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kumimoji="1" lang="zh-TW" altLang="en-US" sz="1400" dirty="0" smtClean="0">
                <a:latin typeface="標楷體" pitchFamily="65" charset="-120"/>
                <a:ea typeface="標楷體" pitchFamily="65" charset="-120"/>
              </a:rPr>
              <a:t>辦理農特產品展售</a:t>
            </a:r>
            <a:r>
              <a:rPr kumimoji="1" lang="en-US" altLang="zh-TW" sz="14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kumimoji="1" lang="zh-TW" altLang="en-US" sz="14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400" dirty="0" smtClean="0">
                <a:latin typeface="標楷體" pitchFamily="65" charset="-120"/>
                <a:ea typeface="標楷體" pitchFamily="65" charset="-120"/>
              </a:rPr>
              <a:t>/20</a:t>
            </a:r>
            <a:r>
              <a:rPr kumimoji="1" lang="zh-TW" altLang="en-US" sz="1400" dirty="0" smtClean="0">
                <a:latin typeface="標楷體" pitchFamily="65" charset="-120"/>
                <a:ea typeface="標楷體" pitchFamily="65" charset="-120"/>
              </a:rPr>
              <a:t>人</a:t>
            </a:r>
            <a:endParaRPr kumimoji="1" lang="en-US" altLang="zh-TW" sz="1400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38"/>
          <p:cNvGrpSpPr/>
          <p:nvPr/>
        </p:nvGrpSpPr>
        <p:grpSpPr>
          <a:xfrm>
            <a:off x="1119021" y="1062272"/>
            <a:ext cx="1680810" cy="668416"/>
            <a:chOff x="-964790" y="1061307"/>
            <a:chExt cx="1444597" cy="668416"/>
          </a:xfrm>
        </p:grpSpPr>
        <p:sp>
          <p:nvSpPr>
            <p:cNvPr id="40" name="橢圓 39"/>
            <p:cNvSpPr/>
            <p:nvPr/>
          </p:nvSpPr>
          <p:spPr>
            <a:xfrm flipH="1">
              <a:off x="-745273" y="1061307"/>
              <a:ext cx="845244" cy="66841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-964790" y="1226238"/>
              <a:ext cx="1444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青年農民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153681" y="4610501"/>
            <a:ext cx="34731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1.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推動青農全方位諮詢輔導制度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取得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有機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或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可與國際農產品安全接軌的驗證標章</a:t>
            </a: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,</a:t>
            </a:r>
          </a:p>
          <a:p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提升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青農供貨能力及品質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多元人才引入從農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強化在地青年農民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平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台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運作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增進青農之交流合作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提高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青年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從農人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數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.</a:t>
            </a:r>
          </a:p>
          <a:p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拓展多元銷售通路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辦理展售及通路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活動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400" dirty="0" smtClean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協助產品物流銷售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使青年農民產品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建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400" dirty="0" smtClean="0">
                <a:latin typeface="標楷體" pitchFamily="65" charset="-120"/>
                <a:ea typeface="標楷體" pitchFamily="65" charset="-120"/>
              </a:rPr>
              <a:t> 立銷售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管道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,</a:t>
            </a:r>
            <a:r>
              <a:rPr lang="zh-TW" altLang="en-US" sz="1400" dirty="0">
                <a:latin typeface="標楷體" pitchFamily="65" charset="-120"/>
                <a:ea typeface="標楷體" pitchFamily="65" charset="-120"/>
              </a:rPr>
              <a:t>穏定農民收入</a:t>
            </a:r>
            <a:r>
              <a:rPr lang="en-US" altLang="zh-TW" sz="1400" dirty="0">
                <a:latin typeface="標楷體" pitchFamily="65" charset="-120"/>
                <a:ea typeface="標楷體" pitchFamily="65" charset="-120"/>
              </a:rPr>
              <a:t>.</a:t>
            </a:r>
            <a:endParaRPr lang="en-US" altLang="zh-TW" sz="14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8" name="Picture 4" descr="C:\Users\user\Desktop\108年度照片\6月13日三界農夫市集\DSC_1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477" y="4668826"/>
            <a:ext cx="3516021" cy="194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108年度照片\8月22.23日志工研習\DSC_2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86" y="1005660"/>
            <a:ext cx="3097994" cy="179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55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386" y="2804515"/>
            <a:ext cx="3175775" cy="186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0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061862" y="3326743"/>
            <a:ext cx="2356869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高齡者退化性關節炎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榮民醫院許姿雅醫生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4.10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60512" y="3718803"/>
            <a:ext cx="3644806" cy="2951964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202635" y="3679514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126006" y="2133599"/>
            <a:ext cx="3644805" cy="1439879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900848" y="1952986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26004" y="918398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-295275" y="2342372"/>
            <a:ext cx="3990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eaLnBrk="0" fontAlgn="base" hangingPunct="0">
              <a:lnSpc>
                <a:spcPts val="2400"/>
              </a:lnSpc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kumimoji="1" lang="zh-TW" altLang="en-US" sz="1600" dirty="0" smtClean="0">
                <a:latin typeface="新細明體"/>
                <a:ea typeface="新細明體"/>
              </a:rPr>
              <a:t>、</a:t>
            </a: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辦理幸福農家推動網絡</a:t>
            </a:r>
            <a:r>
              <a:rPr kumimoji="1" lang="en-US" altLang="zh-TW" sz="16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志工聯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lnSpc>
                <a:spcPts val="2400"/>
              </a:lnSpc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   繫會報、幹部會議及聯繫會議</a:t>
            </a:r>
            <a:r>
              <a:rPr kumimoji="1" lang="en-US" altLang="zh-TW" sz="16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lvl="1" eaLnBrk="0" fontAlgn="base" hangingPunct="0">
              <a:lnSpc>
                <a:spcPts val="2400"/>
              </a:lnSpc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   ：</a:t>
            </a:r>
            <a:r>
              <a:rPr kumimoji="1" lang="en-US" altLang="zh-TW" sz="1600" dirty="0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kumimoji="1" lang="zh-TW" altLang="en-US" sz="16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kumimoji="1" lang="en-US" altLang="zh-TW" sz="1400" dirty="0">
              <a:solidFill>
                <a:schemeClr val="tx1">
                  <a:lumMod val="50000"/>
                  <a:lumOff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1156398" y="1062149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1097279" y="1092574"/>
            <a:ext cx="1751799" cy="642437"/>
            <a:chOff x="-518053" y="1032732"/>
            <a:chExt cx="1192170" cy="710159"/>
          </a:xfrm>
        </p:grpSpPr>
        <p:sp>
          <p:nvSpPr>
            <p:cNvPr id="37" name="橢圓 36"/>
            <p:cNvSpPr/>
            <p:nvPr/>
          </p:nvSpPr>
          <p:spPr>
            <a:xfrm>
              <a:off x="-285206" y="1032732"/>
              <a:ext cx="696685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518053" y="1096474"/>
              <a:ext cx="1192170" cy="64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1.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357943" y="4116222"/>
            <a:ext cx="3447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藉由參與農會及各運用單位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執行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農業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推廣業務及相關農業志工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服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務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推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展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400"/>
              </a:lnSpc>
            </a:pPr>
            <a:r>
              <a:rPr lang="en-US" altLang="zh-TW" sz="1600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由學習活動及教育訓練課程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認識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朋友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擴大生活圈、學習新的技能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、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建立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正確健康飲食觀念及正確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用藥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常識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，讓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農村婦女懂得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善待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自己、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了解自身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400"/>
              </a:lnSpc>
            </a:pP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573051" y="3282944"/>
            <a:ext cx="22244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友善性別互動營造家庭和樂氣氛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郭春松校長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4.10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105175" y="6062423"/>
            <a:ext cx="231355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常見皮膚疾病防治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聖馬爾定醫院皮膚科謝馥年醫生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—7.16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573051" y="5970091"/>
            <a:ext cx="2224441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「家政班組織與運作」「綠色照顧與樂齡生活」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全農龔宜寧課長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—7.16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C:\Users\user\Desktop\108年度照片\4.10研習照片\DSC_1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62" y="1092574"/>
            <a:ext cx="2356870" cy="210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user\Desktop\108年度照片\4.10研習照片\DSC_1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86" y="1073525"/>
            <a:ext cx="2224440" cy="212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user\Desktop\108年度照片\7月16日研習\DSC_15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62" y="3864180"/>
            <a:ext cx="2356870" cy="213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08年度照片\7月16日研習\DSC_16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187" y="3864180"/>
            <a:ext cx="2222306" cy="210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8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2</a:t>
              </a: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134753" y="1999684"/>
            <a:ext cx="4031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★辦理幸福農家推動網絡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志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工聯</a:t>
            </a:r>
            <a:endParaRPr lang="zh-TW" altLang="en-US" sz="1600" kern="9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繫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會報、幹部會議及聯繫會議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558745" y="3387362"/>
            <a:ext cx="2183215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農業志工聯繫會報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—5.21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4156502" y="6267228"/>
            <a:ext cx="2262229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農業志工聯繫會報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—9.10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118793" y="3393804"/>
            <a:ext cx="2254851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農業志工聯繫會報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—4.21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573051" y="6238352"/>
            <a:ext cx="2075355" cy="2769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農業志工聯繫會報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—10.17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6" name="Picture 2" descr="C:\Users\user\Desktop\108年度照片\志工會議.活動\5月21日志工會議\DSC_1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03" y="1078388"/>
            <a:ext cx="2300300" cy="22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108年度照片\志工會議.活動\9月10日志工會議\DSC_22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49" y="3844948"/>
            <a:ext cx="2343700" cy="22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108年度照片\志工會議.活動\10月17日志工會議\DSC_2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76" y="3844948"/>
            <a:ext cx="2183215" cy="22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108年度照片\志工會議.活動\4月21日志工會議\15558523962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449" y="1078388"/>
            <a:ext cx="2343700" cy="22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51521" y="4386592"/>
            <a:ext cx="36448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★配合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志願服務法的頒行，善用農村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人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力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資源及家政班員積極推展志願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服務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工作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，期以協助農會辦理農村文化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福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利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、農業推廣教育、休閒農業及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農村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再生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等各項農業相關政策及事務之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推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行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，有效發揮服務意願與功效，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達到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全民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參與社會服務的目標</a:t>
            </a:r>
          </a:p>
        </p:txBody>
      </p:sp>
    </p:spTree>
    <p:extLst>
      <p:ext uri="{BB962C8B-B14F-4D97-AF65-F5344CB8AC3E}">
        <p14:creationId xmlns:p14="http://schemas.microsoft.com/office/powerpoint/2010/main" val="762745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3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154003" y="1999684"/>
            <a:ext cx="4050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志願服務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活動：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人次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1600" kern="9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1600" kern="9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志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工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培訓暨農業志工特殊訓練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600" kern="9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49777" y="4336961"/>
            <a:ext cx="354654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推動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農村高齡服務體系，辦理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專業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性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園藝療法相關培訓課程，以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提昇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各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鄉鎮農業志工服務在地高齡的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品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質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與執行能力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042612" y="3383283"/>
            <a:ext cx="250307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米食文化與健康概念與志工聯繫會報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曾佩瑛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主任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108.4.26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042613" y="6054570"/>
            <a:ext cx="250307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農業志工特殊訓練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大自然感官遊戲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何佳樺老師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7.12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645896" y="6016933"/>
            <a:ext cx="212854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農業志工特殊訓練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從生活中找回農村的自信與價值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吳淑芳老師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9.27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646457" y="3383283"/>
            <a:ext cx="2127979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國產米食創新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米穀牛粒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108.4.26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Picture 4" descr="C:\Users\user\Desktop\108年度照片\4月26研習\DSC_1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1" y="1073524"/>
            <a:ext cx="2503072" cy="22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user\Desktop\108年度照片\4月26研習\DSC_1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96" y="1073524"/>
            <a:ext cx="2161220" cy="22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108年度照片\9月27日志工特殊訓練\DSC_23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37" y="3946358"/>
            <a:ext cx="2129671" cy="200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108年度照片\7月12日志工研習\DSC_14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611" y="3946358"/>
            <a:ext cx="2503071" cy="20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87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4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96253" y="1999684"/>
            <a:ext cx="399258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志願服務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活動：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人次 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農夫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市集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400" kern="900" dirty="0" smtClean="0">
                <a:latin typeface="標楷體" pitchFamily="65" charset="-120"/>
                <a:ea typeface="標楷體" pitchFamily="65" charset="-120"/>
              </a:rPr>
              <a:t>    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98436" y="4111688"/>
            <a:ext cx="3546547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農業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志工及家政班員結合社區青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農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辦理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農夫市集、推動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地產地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消來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了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解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在地食材特色及宣傳活動，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推廣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食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在地、享當季，並結合衛生所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辦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理健康飲食衛教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讓班員建立良好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飲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食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習慣及簡易料理、行銷在地農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特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產品。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5" name="Picture 2" descr="C:\Users\user\Desktop\108年度照片\6月13日三界農夫市集\DSC_1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719" y="3967866"/>
            <a:ext cx="2307012" cy="21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108年度照片\108.3.27粗溪農夫市集\DSC_08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539" y="1060970"/>
            <a:ext cx="2395370" cy="2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108年度照片\108.3.27粗溪農夫市集\DSC_09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83" y="1073525"/>
            <a:ext cx="2261433" cy="22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字方塊 25"/>
          <p:cNvSpPr txBox="1"/>
          <p:nvPr/>
        </p:nvSpPr>
        <p:spPr>
          <a:xfrm>
            <a:off x="4091288" y="3383283"/>
            <a:ext cx="232744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農夫市集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農特產品推廣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粗溪村廟廣場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108.3.27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113103" y="6180506"/>
            <a:ext cx="2305628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農夫市集及農特產品推廣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三界村成功辦事處廣場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108.6.13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573051" y="6132436"/>
            <a:ext cx="222875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健康飲食講座及</a:t>
            </a:r>
          </a:p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衛生所黃琴惠護理師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108.6.13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545683" y="3383283"/>
            <a:ext cx="226143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健康飲食講座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endParaRPr lang="en-US" altLang="zh-TW" sz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衛生所涂護理長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108.3.27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2" name="Picture 4" descr="C:\Users\user\Desktop\108年度照片\6月13日三界農夫市集\DSC_11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51" y="3967866"/>
            <a:ext cx="2261433" cy="213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031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5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1999684"/>
            <a:ext cx="3944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志願服務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活動：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人次 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★.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四章一</a:t>
            </a:r>
            <a:r>
              <a:rPr lang="en-US" altLang="zh-TW" sz="1600" kern="900" dirty="0">
                <a:latin typeface="標楷體" pitchFamily="65" charset="-120"/>
                <a:ea typeface="標楷體" pitchFamily="65" charset="-120"/>
              </a:rPr>
              <a:t>Q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、安全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採購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lang="en-US" altLang="zh-TW" sz="1600" kern="900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00649" y="4320664"/>
            <a:ext cx="3546547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en-US" altLang="zh-TW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★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班</a:t>
            </a: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員及農業志工實地走訪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超級市場</a:t>
            </a:r>
            <a:endParaRPr lang="en-US" altLang="zh-TW" sz="1600" kern="1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 認識及了解選購</a:t>
            </a: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常識與建立合理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的</a:t>
            </a:r>
            <a:endParaRPr lang="en-US" altLang="zh-TW" sz="1600" kern="1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 消費</a:t>
            </a: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態度、促進食物、食品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安全並</a:t>
            </a:r>
            <a:endParaRPr lang="en-US" altLang="zh-TW" sz="1600" kern="1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 從產地</a:t>
            </a: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到餐桌以在地食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材來做特色</a:t>
            </a:r>
            <a:endParaRPr lang="en-US" altLang="zh-TW" sz="1600" kern="100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>
              <a:lnSpc>
                <a:spcPts val="2200"/>
              </a:lnSpc>
            </a:pPr>
            <a:r>
              <a:rPr lang="zh-TW" altLang="en-US" sz="1600" kern="100" dirty="0">
                <a:latin typeface="標楷體" pitchFamily="65" charset="-120"/>
                <a:ea typeface="標楷體" pitchFamily="65" charset="-120"/>
                <a:cs typeface="Times New Roman"/>
              </a:rPr>
              <a:t> </a:t>
            </a:r>
            <a:r>
              <a:rPr lang="zh-TW" altLang="en-US" sz="1600" kern="100" dirty="0" smtClean="0">
                <a:latin typeface="標楷體" pitchFamily="65" charset="-120"/>
                <a:ea typeface="標楷體" pitchFamily="65" charset="-120"/>
                <a:cs typeface="Times New Roman"/>
              </a:rPr>
              <a:t>  料理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9" name="Picture 5" descr="C:\Users\user\Desktop\108年度照片\6月12日研習\DSC_1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848" y="1122269"/>
            <a:ext cx="2492986" cy="203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108年度照片\7月24日研習\DSC_17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25" y="3815566"/>
            <a:ext cx="2394494" cy="213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/>
          <p:cNvSpPr txBox="1"/>
          <p:nvPr/>
        </p:nvSpPr>
        <p:spPr>
          <a:xfrm>
            <a:off x="4071616" y="3231704"/>
            <a:ext cx="242220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如何選購安全標章及優質農產品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全聯超市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余沛葒老師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6.12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099325" y="6024436"/>
            <a:ext cx="2319406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認識優質農特產品與如何拓展通路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本會推廣中心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余沛葒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7.24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614597" y="6029404"/>
            <a:ext cx="2228753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簡易醃漬加工國產豬肉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香腸與鹹豬肉製作</a:t>
            </a:r>
            <a:r>
              <a:rPr lang="en-US" altLang="zh-TW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余沛葒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7.24</a:t>
            </a:r>
            <a:endParaRPr lang="en-US" altLang="zh-TW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684401" y="3231704"/>
            <a:ext cx="211740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從產地到餐桌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蓮藕粉水晶粽製作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余</a:t>
            </a:r>
            <a:r>
              <a:rPr lang="zh-TW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沛葒老師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6.12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5" name="Picture 3" descr="C:\Users\user\Desktop\108年度照片\6月12日研習\15603457007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01" y="1078389"/>
            <a:ext cx="2117403" cy="207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108年度照片\7月24日研習\DSC_17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98" y="3788408"/>
            <a:ext cx="2187206" cy="21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12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 txBox="1">
            <a:spLocks/>
          </p:cNvSpPr>
          <p:nvPr/>
        </p:nvSpPr>
        <p:spPr>
          <a:xfrm>
            <a:off x="251520" y="133985"/>
            <a:ext cx="8640960" cy="387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嘉義縣水上鄉農會</a:t>
            </a:r>
            <a:endParaRPr lang="zh-TW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51519" y="4041531"/>
            <a:ext cx="3644805" cy="26292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63578" y="3844948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b="1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defRPr>
            </a:lvl1pPr>
          </a:lstStyle>
          <a:p>
            <a:r>
              <a:rPr lang="zh-TW" altLang="en-US" dirty="0" smtClean="0"/>
              <a:t>計畫成果亮點</a:t>
            </a:r>
            <a:endParaRPr lang="zh-TW" altLang="en-US" dirty="0"/>
          </a:p>
        </p:txBody>
      </p:sp>
      <p:sp>
        <p:nvSpPr>
          <p:cNvPr id="17" name="圓角矩形 16"/>
          <p:cNvSpPr/>
          <p:nvPr/>
        </p:nvSpPr>
        <p:spPr>
          <a:xfrm>
            <a:off x="251520" y="1624972"/>
            <a:ext cx="3644805" cy="2163436"/>
          </a:xfrm>
          <a:prstGeom prst="roundRect">
            <a:avLst>
              <a:gd name="adj" fmla="val 1048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861090" y="1626838"/>
            <a:ext cx="24256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計畫成果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說明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條列式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)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2570949" y="599713"/>
            <a:ext cx="400210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944983" y="906049"/>
            <a:ext cx="4947497" cy="5764718"/>
          </a:xfrm>
          <a:prstGeom prst="roundRect">
            <a:avLst>
              <a:gd name="adj" fmla="val 6662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5535211" y="704193"/>
            <a:ext cx="15696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計畫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成果照片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251520" y="705467"/>
            <a:ext cx="3644807" cy="921371"/>
          </a:xfrm>
          <a:prstGeom prst="roundRect">
            <a:avLst>
              <a:gd name="adj" fmla="val 20885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1309059" y="704193"/>
            <a:ext cx="11893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rPr>
              <a:t>輔導對象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grpSp>
        <p:nvGrpSpPr>
          <p:cNvPr id="4" name="群組 35"/>
          <p:cNvGrpSpPr/>
          <p:nvPr/>
        </p:nvGrpSpPr>
        <p:grpSpPr>
          <a:xfrm>
            <a:off x="1171687" y="958422"/>
            <a:ext cx="1567542" cy="668416"/>
            <a:chOff x="-158803" y="1061307"/>
            <a:chExt cx="1335253" cy="668416"/>
          </a:xfrm>
        </p:grpSpPr>
        <p:sp>
          <p:nvSpPr>
            <p:cNvPr id="37" name="橢圓 36"/>
            <p:cNvSpPr/>
            <p:nvPr/>
          </p:nvSpPr>
          <p:spPr>
            <a:xfrm>
              <a:off x="186980" y="1061307"/>
              <a:ext cx="676194" cy="6684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-158803" y="1077423"/>
              <a:ext cx="13352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農村</a:t>
              </a:r>
              <a:endParaRPr lang="en-US" altLang="zh-TW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  <a:p>
              <a:pPr algn="ctr"/>
              <a:r>
                <a:rPr lang="zh-TW" altLang="en-US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婦女</a:t>
              </a:r>
              <a:r>
                <a:rPr lang="en-US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6</a:t>
              </a:r>
              <a:r>
                <a:rPr lang="en-US" altLang="zh-TW" sz="16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Gen Jyuu Gothic Bold" panose="020B0602020203020207" pitchFamily="34" charset="-120"/>
                </a:rPr>
                <a:t>.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en Jyuu Gothic Bold" panose="020B0602020203020207" pitchFamily="34" charset="-120"/>
              </a:endParaRPr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2785693" y="1078388"/>
            <a:ext cx="826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Gen Jyuu Gothic Bold" panose="020B0602020203020207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105878" y="1999684"/>
            <a:ext cx="43313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完成辦理農村經營傳承</a:t>
            </a:r>
            <a:r>
              <a:rPr kumimoji="1" lang="en-US" altLang="zh-TW" sz="1600" kern="900" dirty="0" smtClean="0">
                <a:latin typeface="標楷體" pitchFamily="65" charset="-120"/>
                <a:ea typeface="標楷體" pitchFamily="65" charset="-120"/>
              </a:rPr>
              <a:t>/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志願服務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pPr lvl="1" eaLnBrk="0" fontAlgn="base" hangingPunct="0"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</a:pP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kumimoji="1" lang="zh-TW" altLang="en-US" sz="1600" kern="900" dirty="0" smtClean="0">
                <a:latin typeface="標楷體" pitchFamily="65" charset="-120"/>
                <a:ea typeface="標楷體" pitchFamily="65" charset="-120"/>
              </a:rPr>
              <a:t>  活動：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24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場</a:t>
            </a:r>
            <a:r>
              <a:rPr kumimoji="1" lang="en-US" altLang="zh-TW" sz="1600" kern="900" dirty="0">
                <a:latin typeface="標楷體" pitchFamily="65" charset="-120"/>
                <a:ea typeface="標楷體" pitchFamily="65" charset="-120"/>
              </a:rPr>
              <a:t>/1118</a:t>
            </a:r>
            <a:r>
              <a:rPr kumimoji="1" lang="zh-TW" altLang="en-US" sz="1600" kern="900" dirty="0">
                <a:latin typeface="標楷體" pitchFamily="65" charset="-120"/>
                <a:ea typeface="標楷體" pitchFamily="65" charset="-120"/>
              </a:rPr>
              <a:t>人次 </a:t>
            </a:r>
            <a:endParaRPr kumimoji="1"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農業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志工聯合走讀體驗行</a:t>
            </a:r>
            <a:r>
              <a:rPr lang="en-US" altLang="zh-TW" sz="1600" kern="9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三生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農</a:t>
            </a:r>
            <a:endParaRPr lang="en-US" altLang="zh-TW" sz="1600" kern="9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1600" kern="9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       業</a:t>
            </a:r>
            <a:r>
              <a:rPr lang="en-US" altLang="zh-TW" sz="1600" kern="900" dirty="0" smtClean="0">
                <a:latin typeface="標楷體" pitchFamily="65" charset="-120"/>
                <a:ea typeface="標楷體" pitchFamily="65" charset="-120"/>
              </a:rPr>
              <a:t>-2</a:t>
            </a:r>
            <a:r>
              <a:rPr lang="zh-TW" altLang="en-US" sz="1600" kern="900" dirty="0" smtClean="0">
                <a:latin typeface="標楷體" pitchFamily="65" charset="-120"/>
                <a:ea typeface="標楷體" pitchFamily="65" charset="-120"/>
              </a:rPr>
              <a:t>場</a:t>
            </a:r>
            <a:endParaRPr kumimoji="1" lang="en-US" altLang="zh-TW" sz="16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49777" y="4281238"/>
            <a:ext cx="354654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★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協助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優秀農業志工自我精進的同時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亦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鼓勵志工與鄰近鄉鎮志工共同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整</a:t>
            </a:r>
            <a:endParaRPr lang="en-US" altLang="zh-TW" sz="160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 合</a:t>
            </a:r>
            <a:r>
              <a:rPr lang="zh-TW" altLang="en-US" sz="1600" dirty="0">
                <a:latin typeface="標楷體" pitchFamily="65" charset="-120"/>
                <a:ea typeface="標楷體" pitchFamily="65" charset="-120"/>
              </a:rPr>
              <a:t>資源進一步提升在經濟發展</a:t>
            </a:r>
            <a:r>
              <a:rPr lang="zh-TW" altLang="en-US" sz="16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1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6" name="Picture 7" descr="C:\Users\user\Desktop\108年度照片\7月10日台中樹合苑研習\1562819402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74" y="1124983"/>
            <a:ext cx="2325951" cy="204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108年度照片\7月10日台中樹合苑研習\DSC_1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76" y="1073525"/>
            <a:ext cx="2311269" cy="2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文字方塊 30"/>
          <p:cNvSpPr txBox="1"/>
          <p:nvPr/>
        </p:nvSpPr>
        <p:spPr>
          <a:xfrm>
            <a:off x="4048074" y="3277016"/>
            <a:ext cx="232595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友善環境生態綠建築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台中樹合苑陳孟凱老師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7.10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504568" y="3272844"/>
            <a:ext cx="226291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從產地到餐桌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釀造食材運用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陳雪華老師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7.10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520641" y="6101857"/>
            <a:ext cx="2246838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「參訪可茵山</a:t>
            </a:r>
            <a:r>
              <a:rPr lang="en-US" altLang="zh-TW" sz="1200" dirty="0" smtClean="0">
                <a:solidFill>
                  <a:srgbClr val="FF0000"/>
                </a:solidFill>
                <a:latin typeface="新細明體"/>
                <a:ea typeface="新細明體"/>
              </a:rPr>
              <a:t>〜</a:t>
            </a:r>
            <a:r>
              <a:rPr lang="zh-TW" altLang="en-US" sz="1200" dirty="0" smtClean="0">
                <a:solidFill>
                  <a:srgbClr val="FF0000"/>
                </a:solidFill>
                <a:latin typeface="新細明體"/>
                <a:ea typeface="新細明體"/>
              </a:rPr>
              <a:t>可可莊園」</a:t>
            </a:r>
            <a:r>
              <a:rPr lang="en-US" altLang="zh-TW" sz="1200" dirty="0" smtClean="0">
                <a:solidFill>
                  <a:srgbClr val="FF0000"/>
                </a:solidFill>
                <a:latin typeface="新細明體"/>
                <a:ea typeface="新細明體"/>
              </a:rPr>
              <a:t>9.26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4082366" y="6112509"/>
            <a:ext cx="229166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青農與農業志工參訪永齡農場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三生一體的產域融合</a:t>
            </a:r>
            <a:r>
              <a:rPr lang="en-US" altLang="zh-TW" sz="1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9.26</a:t>
            </a:r>
            <a:endParaRPr lang="zh-TW" alt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C:\Users\user\Desktop\108年度照片\9月26日青農.家政志工走讀\DSC_23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73" y="3844947"/>
            <a:ext cx="2370658" cy="222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108年度照片\9月26日青農.家政志工走讀\DSC_23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276" y="3844948"/>
            <a:ext cx="2311270" cy="22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58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4382</TotalTime>
  <Words>4246</Words>
  <Application>Microsoft Office PowerPoint</Application>
  <PresentationFormat>如螢幕大小 (4:3)</PresentationFormat>
  <Paragraphs>554</Paragraphs>
  <Slides>26</Slides>
  <Notes>14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2881</dc:creator>
  <cp:lastModifiedBy>user</cp:lastModifiedBy>
  <cp:revision>213</cp:revision>
  <cp:lastPrinted>2020-03-23T03:00:17Z</cp:lastPrinted>
  <dcterms:created xsi:type="dcterms:W3CDTF">2019-03-08T02:49:40Z</dcterms:created>
  <dcterms:modified xsi:type="dcterms:W3CDTF">2020-06-22T06:56:19Z</dcterms:modified>
</cp:coreProperties>
</file>